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57" r:id="rId3"/>
    <p:sldId id="258" r:id="rId4"/>
    <p:sldId id="272" r:id="rId5"/>
    <p:sldId id="277" r:id="rId6"/>
    <p:sldId id="273" r:id="rId7"/>
    <p:sldId id="271" r:id="rId8"/>
    <p:sldId id="259" r:id="rId9"/>
    <p:sldId id="276" r:id="rId10"/>
    <p:sldId id="260" r:id="rId11"/>
    <p:sldId id="262" r:id="rId12"/>
    <p:sldId id="261" r:id="rId13"/>
    <p:sldId id="265" r:id="rId14"/>
    <p:sldId id="266" r:id="rId15"/>
    <p:sldId id="268" r:id="rId16"/>
    <p:sldId id="269" r:id="rId17"/>
    <p:sldId id="274" r:id="rId18"/>
    <p:sldId id="275" r:id="rId1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>
        <p:scale>
          <a:sx n="73" d="100"/>
          <a:sy n="73" d="100"/>
        </p:scale>
        <p:origin x="-42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67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000BF-E6B8-4A5B-9545-1930DFC1A9BB}" type="datetimeFigureOut">
              <a:rPr lang="pt-PT" smtClean="0"/>
              <a:pPr/>
              <a:t>06-11-2012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6F544-F016-4558-A01D-FF362D3BCD7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634418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6F544-F016-4558-A01D-FF362D3BCD77}" type="slidenum">
              <a:rPr lang="pt-PT" smtClean="0"/>
              <a:pPr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147782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6F544-F016-4558-A01D-FF362D3BCD77}" type="slidenum">
              <a:rPr lang="pt-PT" smtClean="0"/>
              <a:pPr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638961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E738357-BB34-476A-8293-8935DE52B8C4}" type="datetimeFigureOut">
              <a:rPr lang="pt-PT" smtClean="0"/>
              <a:pPr/>
              <a:t>06-11-2012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3669189-63D0-43AA-8388-AB40B6B2DA7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38357-BB34-476A-8293-8935DE52B8C4}" type="datetimeFigureOut">
              <a:rPr lang="pt-PT" smtClean="0"/>
              <a:pPr/>
              <a:t>06-11-2012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9189-63D0-43AA-8388-AB40B6B2DA7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38357-BB34-476A-8293-8935DE52B8C4}" type="datetimeFigureOut">
              <a:rPr lang="pt-PT" smtClean="0"/>
              <a:pPr/>
              <a:t>06-11-2012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9189-63D0-43AA-8388-AB40B6B2DA7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38357-BB34-476A-8293-8935DE52B8C4}" type="datetimeFigureOut">
              <a:rPr lang="pt-PT" smtClean="0"/>
              <a:pPr/>
              <a:t>06-11-2012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9189-63D0-43AA-8388-AB40B6B2DA7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38357-BB34-476A-8293-8935DE52B8C4}" type="datetimeFigureOut">
              <a:rPr lang="pt-PT" smtClean="0"/>
              <a:pPr/>
              <a:t>06-11-2012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9189-63D0-43AA-8388-AB40B6B2DA7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38357-BB34-476A-8293-8935DE52B8C4}" type="datetimeFigureOut">
              <a:rPr lang="pt-PT" smtClean="0"/>
              <a:pPr/>
              <a:t>06-11-2012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9189-63D0-43AA-8388-AB40B6B2DA7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38357-BB34-476A-8293-8935DE52B8C4}" type="datetimeFigureOut">
              <a:rPr lang="pt-PT" smtClean="0"/>
              <a:pPr/>
              <a:t>06-11-2012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9189-63D0-43AA-8388-AB40B6B2DA7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38357-BB34-476A-8293-8935DE52B8C4}" type="datetimeFigureOut">
              <a:rPr lang="pt-PT" smtClean="0"/>
              <a:pPr/>
              <a:t>06-11-2012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9189-63D0-43AA-8388-AB40B6B2DA7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38357-BB34-476A-8293-8935DE52B8C4}" type="datetimeFigureOut">
              <a:rPr lang="pt-PT" smtClean="0"/>
              <a:pPr/>
              <a:t>06-11-2012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9189-63D0-43AA-8388-AB40B6B2DA7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E738357-BB34-476A-8293-8935DE52B8C4}" type="datetimeFigureOut">
              <a:rPr lang="pt-PT" smtClean="0"/>
              <a:pPr/>
              <a:t>06-11-2012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3669189-63D0-43AA-8388-AB40B6B2DA7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E738357-BB34-476A-8293-8935DE52B8C4}" type="datetimeFigureOut">
              <a:rPr lang="pt-PT" smtClean="0"/>
              <a:pPr/>
              <a:t>06-11-2012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3669189-63D0-43AA-8388-AB40B6B2DA7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E738357-BB34-476A-8293-8935DE52B8C4}" type="datetimeFigureOut">
              <a:rPr lang="pt-PT" smtClean="0"/>
              <a:pPr/>
              <a:t>06-11-2012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3669189-63D0-43AA-8388-AB40B6B2DA7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3LCG1sgK5w" TargetMode="External"/><Relationship Id="rId2" Type="http://schemas.openxmlformats.org/officeDocument/2006/relationships/hyperlink" Target="http://www.youtube.com/watch?v=L4N7ThfHC94&amp;feature=relate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www.youtube.com/watch?v=0Uh10E0b3Is&amp;feature=fvwrel" TargetMode="External"/><Relationship Id="rId4" Type="http://schemas.openxmlformats.org/officeDocument/2006/relationships/hyperlink" Target="http://www.youtube.com/watch?v=1pOL0S-OKt4&amp;feature=relate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41102"/>
            <a:ext cx="6028716" cy="4541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21998" y="-1323528"/>
            <a:ext cx="6480048" cy="2301240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pt-PT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pt-PT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pt-PT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pt-PT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pt-PT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Workshop de Natação</a:t>
            </a:r>
            <a:endParaRPr lang="pt-PT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63599" y="6417135"/>
            <a:ext cx="2771800" cy="384448"/>
          </a:xfrm>
        </p:spPr>
        <p:txBody>
          <a:bodyPr>
            <a:normAutofit fontScale="85000" lnSpcReduction="10000"/>
          </a:bodyPr>
          <a:lstStyle/>
          <a:p>
            <a:r>
              <a:rPr lang="pt-PT" b="1" dirty="0" smtClean="0">
                <a:solidFill>
                  <a:srgbClr val="FFFF00"/>
                </a:solidFill>
              </a:rPr>
              <a:t>Miguel Neto, Nº7 12º3ª </a:t>
            </a:r>
            <a:endParaRPr lang="pt-PT" b="1" dirty="0">
              <a:solidFill>
                <a:srgbClr val="FFFF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87222" y="6381328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srgbClr val="FFFF00"/>
                </a:solidFill>
              </a:rPr>
              <a:t>PDD- Curso Tecnológico de Desporto</a:t>
            </a:r>
            <a:endParaRPr lang="pt-PT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520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 anchorCtr="1"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pt-PT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pt-PT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pt-PT" b="1" dirty="0" smtClean="0"/>
              <a:t>Benefícios</a:t>
            </a:r>
            <a:r>
              <a:rPr lang="pt-PT" b="1" dirty="0"/>
              <a:t/>
            </a:r>
            <a:br>
              <a:rPr lang="pt-PT" b="1" dirty="0"/>
            </a:br>
            <a:endParaRPr lang="pt-PT" sz="3600" b="1" dirty="0">
              <a:ln w="10541" cmpd="sng">
                <a:solidFill>
                  <a:srgbClr val="00B0F0"/>
                </a:solidFill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83568" y="1844824"/>
            <a:ext cx="7596833" cy="3672408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endParaRPr lang="pt-PT" sz="2000" b="1" dirty="0" smtClean="0"/>
          </a:p>
          <a:p>
            <a:pPr algn="just">
              <a:buFont typeface="Arial" pitchFamily="34" charset="0"/>
              <a:buChar char="•"/>
            </a:pPr>
            <a:r>
              <a:rPr lang="pt-PT" sz="1800" b="1" dirty="0" smtClean="0"/>
              <a:t>Por </a:t>
            </a:r>
            <a:r>
              <a:rPr lang="pt-PT" sz="1800" b="1" dirty="0"/>
              <a:t>movimentar praticamente </a:t>
            </a:r>
            <a:r>
              <a:rPr lang="pt-PT" sz="1800" b="1" dirty="0" smtClean="0"/>
              <a:t>todos os</a:t>
            </a:r>
            <a:r>
              <a:rPr lang="pt-PT" sz="1800" b="1" dirty="0"/>
              <a:t> músculos e articulações do corpo, a prática da natação é considerada um dos melhores exercícios físicos </a:t>
            </a:r>
            <a:r>
              <a:rPr lang="pt-PT" sz="1800" b="1" dirty="0" smtClean="0"/>
              <a:t>existentes, trazendo </a:t>
            </a:r>
            <a:r>
              <a:rPr lang="pt-PT" sz="1800" b="1" dirty="0"/>
              <a:t>óptimos benefícios para o nosso organismo, ajudando a melhorar a coordenação motora, </a:t>
            </a:r>
            <a:r>
              <a:rPr lang="pt-PT" sz="1800" b="1" dirty="0" smtClean="0"/>
              <a:t>a nossa condição física, não causa impacto nas articulações e músculos logo há menos riscos de lesões e é muito </a:t>
            </a:r>
            <a:r>
              <a:rPr lang="pt-PT" sz="1800" b="1" dirty="0"/>
              <a:t>recomendada para pessoas com problemas respiratórios, como por exemplo a </a:t>
            </a:r>
            <a:r>
              <a:rPr lang="pt-PT" sz="1800" b="1" dirty="0" smtClean="0"/>
              <a:t>asma</a:t>
            </a:r>
            <a:r>
              <a:rPr lang="pt-PT" sz="1800" b="1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06188"/>
            <a:ext cx="2711639" cy="17964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36986"/>
            <a:ext cx="2736304" cy="18656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314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538201"/>
            <a:ext cx="6965245" cy="1202485"/>
          </a:xfrm>
          <a:noFill/>
          <a:ln>
            <a:noFill/>
          </a:ln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pt-PT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pt-PT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pt-PT" b="1" dirty="0" smtClean="0"/>
              <a:t>Estilos e viragens</a:t>
            </a:r>
            <a:r>
              <a:rPr lang="pt-PT" b="1" dirty="0">
                <a:ln w="10541" cmpd="sng">
                  <a:solidFill>
                    <a:srgbClr val="00B0F0"/>
                  </a:solidFill>
                  <a:prstDash val="solid"/>
                </a:ln>
              </a:rPr>
              <a:t/>
            </a:r>
            <a:br>
              <a:rPr lang="pt-PT" b="1" dirty="0">
                <a:ln w="10541" cmpd="sng">
                  <a:solidFill>
                    <a:srgbClr val="00B0F0"/>
                  </a:solidFill>
                  <a:prstDash val="solid"/>
                </a:ln>
              </a:rPr>
            </a:br>
            <a:endParaRPr lang="pt-PT" b="1" dirty="0">
              <a:ln w="10541" cmpd="sng">
                <a:solidFill>
                  <a:srgbClr val="00B0F0"/>
                </a:solidFill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69140" y="1556792"/>
            <a:ext cx="4134908" cy="4536504"/>
          </a:xfrm>
        </p:spPr>
        <p:txBody>
          <a:bodyPr>
            <a:normAutofit fontScale="92500" lnSpcReduction="20000"/>
          </a:bodyPr>
          <a:lstStyle/>
          <a:p>
            <a:endParaRPr lang="pt-PT" sz="2400" dirty="0" smtClean="0"/>
          </a:p>
          <a:p>
            <a:pPr algn="just">
              <a:buFont typeface="Arial" pitchFamily="34" charset="0"/>
              <a:buChar char="•"/>
            </a:pPr>
            <a:r>
              <a:rPr lang="pt-PT" sz="2000" b="1" dirty="0" smtClean="0"/>
              <a:t>Na natação são definidos quatro </a:t>
            </a:r>
            <a:r>
              <a:rPr lang="pt-PT" sz="2000" b="1" dirty="0"/>
              <a:t>estilos </a:t>
            </a:r>
            <a:r>
              <a:rPr lang="pt-PT" sz="2000" b="1" dirty="0" smtClean="0"/>
              <a:t>, sendo eles, </a:t>
            </a:r>
            <a:r>
              <a:rPr lang="pt-PT" sz="2000" b="1" dirty="0"/>
              <a:t>crawl (livres), mariposa, bruços e costas. Nas competições de estilos, os nadadores devem nadar os quatro estilos na seguinte ordem: </a:t>
            </a:r>
            <a:r>
              <a:rPr lang="pt-PT" sz="2000" b="1" dirty="0">
                <a:hlinkClick r:id="rId2"/>
              </a:rPr>
              <a:t>mariposa</a:t>
            </a:r>
            <a:r>
              <a:rPr lang="pt-PT" sz="2000" b="1" dirty="0"/>
              <a:t>, </a:t>
            </a:r>
            <a:r>
              <a:rPr lang="pt-PT" sz="2000" b="1" dirty="0">
                <a:hlinkClick r:id="rId3"/>
              </a:rPr>
              <a:t>costas</a:t>
            </a:r>
            <a:r>
              <a:rPr lang="pt-PT" sz="2000" b="1" dirty="0"/>
              <a:t>, </a:t>
            </a:r>
            <a:r>
              <a:rPr lang="pt-PT" sz="2000" b="1" dirty="0">
                <a:hlinkClick r:id="rId4"/>
              </a:rPr>
              <a:t>bruços</a:t>
            </a:r>
            <a:r>
              <a:rPr lang="pt-PT" sz="2000" b="1" dirty="0"/>
              <a:t> e </a:t>
            </a:r>
            <a:r>
              <a:rPr lang="pt-PT" sz="2000" b="1" dirty="0">
                <a:hlinkClick r:id="rId5"/>
              </a:rPr>
              <a:t>livres</a:t>
            </a:r>
            <a:r>
              <a:rPr lang="pt-PT" sz="2000" b="1" dirty="0" smtClean="0">
                <a:hlinkClick r:id="rId5"/>
              </a:rPr>
              <a:t>.</a:t>
            </a:r>
            <a:endParaRPr lang="pt-PT" sz="2000" b="1" dirty="0" smtClean="0"/>
          </a:p>
          <a:p>
            <a:pPr algn="just">
              <a:buFont typeface="Arial" pitchFamily="34" charset="0"/>
              <a:buChar char="•"/>
            </a:pPr>
            <a:r>
              <a:rPr lang="pt-PT" sz="2000" b="1" dirty="0" smtClean="0"/>
              <a:t>No </a:t>
            </a:r>
            <a:r>
              <a:rPr lang="pt-PT" sz="2000" b="1" dirty="0"/>
              <a:t>caso de crawl e </a:t>
            </a:r>
            <a:r>
              <a:rPr lang="pt-PT" sz="2000" b="1" dirty="0" smtClean="0"/>
              <a:t>costas, </a:t>
            </a:r>
            <a:r>
              <a:rPr lang="pt-PT" sz="2000" b="1" dirty="0"/>
              <a:t>a</a:t>
            </a:r>
            <a:r>
              <a:rPr lang="pt-PT" sz="2000" b="1" dirty="0" smtClean="0"/>
              <a:t>s </a:t>
            </a:r>
            <a:r>
              <a:rPr lang="pt-PT" sz="2000" b="1" dirty="0"/>
              <a:t>viragens </a:t>
            </a:r>
            <a:r>
              <a:rPr lang="pt-PT" sz="2000" b="1" dirty="0" smtClean="0"/>
              <a:t>consistem </a:t>
            </a:r>
            <a:r>
              <a:rPr lang="pt-PT" sz="2000" b="1" dirty="0"/>
              <a:t>numa cambalhota para a frente e de seguida empurrar a parede com </a:t>
            </a:r>
            <a:r>
              <a:rPr lang="pt-PT" sz="2000" b="1" dirty="0" smtClean="0"/>
              <a:t>os pés.</a:t>
            </a:r>
          </a:p>
          <a:p>
            <a:pPr algn="just">
              <a:buFont typeface="Arial" pitchFamily="34" charset="0"/>
              <a:buChar char="•"/>
            </a:pPr>
            <a:r>
              <a:rPr lang="pt-PT" sz="2000" b="1" dirty="0" smtClean="0"/>
              <a:t>Já </a:t>
            </a:r>
            <a:r>
              <a:rPr lang="pt-PT" sz="2000" b="1" dirty="0"/>
              <a:t>em bruços e </a:t>
            </a:r>
            <a:r>
              <a:rPr lang="pt-PT" sz="2000" b="1" dirty="0" smtClean="0"/>
              <a:t>mariposa </a:t>
            </a:r>
            <a:r>
              <a:rPr lang="pt-PT" sz="2000" b="1" dirty="0"/>
              <a:t>deve-se tocar com as duas mãos na parede, em simultâneo, e de seguida empurrar a parede com os dois pés.</a:t>
            </a:r>
          </a:p>
          <a:p>
            <a:pPr>
              <a:buFont typeface="Arial" pitchFamily="34" charset="0"/>
              <a:buChar char="•"/>
            </a:pPr>
            <a:endParaRPr lang="pt-PT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7" y="1772816"/>
            <a:ext cx="3273425" cy="446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1353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pt-PT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</a:rPr>
              <a:t/>
            </a:r>
            <a:br>
              <a:rPr lang="pt-PT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</a:rPr>
            </a:br>
            <a:r>
              <a:rPr lang="pt-PT" b="1" dirty="0" smtClean="0"/>
              <a:t>Modalidades</a:t>
            </a:r>
            <a:r>
              <a:rPr lang="pt-PT" b="1" dirty="0"/>
              <a:t/>
            </a:r>
            <a:br>
              <a:rPr lang="pt-PT" b="1" dirty="0"/>
            </a:b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27584" y="1816216"/>
            <a:ext cx="7408333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PT" sz="1800" b="1" dirty="0" smtClean="0"/>
          </a:p>
          <a:p>
            <a:pPr marL="0" indent="0">
              <a:buNone/>
            </a:pPr>
            <a:endParaRPr lang="pt-PT" sz="1800" b="1" dirty="0"/>
          </a:p>
          <a:p>
            <a:pPr marL="0" indent="0" algn="just">
              <a:buNone/>
            </a:pPr>
            <a:r>
              <a:rPr lang="pt-PT" sz="2000" b="1" dirty="0" smtClean="0"/>
              <a:t>Existem modalidades/disciplinas </a:t>
            </a:r>
            <a:r>
              <a:rPr lang="pt-PT" sz="2000" b="1" dirty="0"/>
              <a:t>distintas na especialidade de </a:t>
            </a:r>
            <a:r>
              <a:rPr lang="pt-PT" sz="2000" b="1" dirty="0" smtClean="0"/>
              <a:t>natação. São elas:</a:t>
            </a:r>
            <a:endParaRPr lang="pt-PT" sz="2000" b="1" dirty="0"/>
          </a:p>
          <a:p>
            <a:pPr marL="0" lvl="0" indent="0" algn="just">
              <a:buNone/>
            </a:pPr>
            <a:endParaRPr lang="pt-PT" sz="2000" b="1" dirty="0" smtClean="0"/>
          </a:p>
          <a:p>
            <a:pPr lvl="0" algn="just">
              <a:buFont typeface="Arial" pitchFamily="34" charset="0"/>
              <a:buChar char="•"/>
            </a:pPr>
            <a:r>
              <a:rPr lang="pt-PT" sz="2000" b="1" dirty="0" smtClean="0"/>
              <a:t>Natação </a:t>
            </a:r>
            <a:r>
              <a:rPr lang="pt-PT" sz="2000" b="1" dirty="0"/>
              <a:t>pura</a:t>
            </a:r>
          </a:p>
          <a:p>
            <a:pPr lvl="0" algn="just">
              <a:buFont typeface="Arial" pitchFamily="34" charset="0"/>
              <a:buChar char="•"/>
            </a:pPr>
            <a:r>
              <a:rPr lang="pt-PT" sz="2000" b="1" dirty="0"/>
              <a:t>Pólo aquático</a:t>
            </a:r>
          </a:p>
          <a:p>
            <a:pPr lvl="0" algn="just">
              <a:buFont typeface="Arial" pitchFamily="34" charset="0"/>
              <a:buChar char="•"/>
            </a:pPr>
            <a:r>
              <a:rPr lang="pt-PT" sz="2000" b="1" dirty="0" smtClean="0"/>
              <a:t>Águas </a:t>
            </a:r>
            <a:r>
              <a:rPr lang="pt-PT" sz="2000" b="1" dirty="0"/>
              <a:t>abertas</a:t>
            </a:r>
          </a:p>
          <a:p>
            <a:pPr lvl="0" algn="just">
              <a:buFont typeface="Arial" pitchFamily="34" charset="0"/>
              <a:buChar char="•"/>
            </a:pPr>
            <a:r>
              <a:rPr lang="pt-PT" sz="2000" b="1" dirty="0"/>
              <a:t>Natação sincronizada</a:t>
            </a:r>
          </a:p>
          <a:p>
            <a:pPr lvl="0" algn="just">
              <a:buFont typeface="Arial" pitchFamily="34" charset="0"/>
              <a:buChar char="•"/>
            </a:pPr>
            <a:r>
              <a:rPr lang="pt-PT" sz="2000" b="1" dirty="0"/>
              <a:t>Mergulho </a:t>
            </a:r>
            <a:r>
              <a:rPr lang="pt-PT" sz="2000" b="1" dirty="0" smtClean="0"/>
              <a:t>Aquático</a:t>
            </a:r>
          </a:p>
          <a:p>
            <a:pPr marL="0" indent="0" algn="just">
              <a:buNone/>
            </a:pPr>
            <a:endParaRPr lang="pt-PT" sz="2000" b="1" dirty="0" smtClean="0"/>
          </a:p>
          <a:p>
            <a:endParaRPr lang="pt-PT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40968"/>
            <a:ext cx="3744416" cy="495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4302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3977" y="628303"/>
            <a:ext cx="6965245" cy="1202485"/>
          </a:xfrm>
        </p:spPr>
        <p:txBody>
          <a:bodyPr>
            <a:noAutofit/>
          </a:bodyPr>
          <a:lstStyle/>
          <a:p>
            <a:pPr algn="ctr"/>
            <a:r>
              <a:rPr lang="pt-PT" sz="3600" b="1" dirty="0"/>
              <a:t>Principais </a:t>
            </a:r>
            <a:r>
              <a:rPr lang="pt-PT" sz="3600" b="1" dirty="0" smtClean="0"/>
              <a:t>competições da Fina</a:t>
            </a:r>
            <a:endParaRPr lang="pt-PT" sz="36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6426" y="1457827"/>
            <a:ext cx="4464496" cy="4680520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endParaRPr lang="pt-PT" dirty="0" smtClean="0"/>
          </a:p>
          <a:p>
            <a:pPr algn="just">
              <a:buFont typeface="Arial" pitchFamily="34" charset="0"/>
              <a:buChar char="•"/>
            </a:pPr>
            <a:r>
              <a:rPr lang="pt-PT" sz="2200" b="1" dirty="0" smtClean="0"/>
              <a:t>Em </a:t>
            </a:r>
            <a:r>
              <a:rPr lang="pt-PT" sz="2200" b="1" dirty="0" err="1"/>
              <a:t>julho</a:t>
            </a:r>
            <a:r>
              <a:rPr lang="pt-PT" sz="2200" b="1" dirty="0"/>
              <a:t> e agosto de 2012, realizou-se a</a:t>
            </a:r>
            <a:r>
              <a:rPr lang="pt-PT" sz="2200" b="1" dirty="0" smtClean="0"/>
              <a:t>s competições de natação nos </a:t>
            </a:r>
            <a:r>
              <a:rPr lang="pt-PT" sz="2200" b="1" u="sng" dirty="0" smtClean="0"/>
              <a:t>Jogos </a:t>
            </a:r>
            <a:r>
              <a:rPr lang="pt-PT" sz="2200" b="1" u="sng" dirty="0"/>
              <a:t>Olímpicos de </a:t>
            </a:r>
            <a:r>
              <a:rPr lang="pt-PT" sz="2200" b="1" u="sng" dirty="0" smtClean="0"/>
              <a:t>Londres</a:t>
            </a:r>
            <a:r>
              <a:rPr lang="pt-PT" sz="2200" b="1" dirty="0" smtClean="0"/>
              <a:t>. </a:t>
            </a:r>
            <a:r>
              <a:rPr lang="pt-PT" sz="2200" b="1" dirty="0"/>
              <a:t>O grande destaque foi o </a:t>
            </a:r>
            <a:r>
              <a:rPr lang="pt-PT" sz="2200" b="1" dirty="0" smtClean="0"/>
              <a:t>atleta </a:t>
            </a:r>
            <a:r>
              <a:rPr lang="pt-PT" sz="2200" b="1" dirty="0"/>
              <a:t>norte-americano Michael Phelps, que conquistou 6 medalhas (4 de ouro e 2 de prata). Os Estados Unidos foram o destaque no evento </a:t>
            </a:r>
            <a:r>
              <a:rPr lang="pt-PT" sz="2200" b="1" dirty="0" smtClean="0"/>
              <a:t>visto que conquistaram 31 medalhas (16 </a:t>
            </a:r>
            <a:r>
              <a:rPr lang="pt-PT" sz="2200" b="1" dirty="0"/>
              <a:t>de ouro, 9 de prata e 6 de bronze).</a:t>
            </a:r>
          </a:p>
          <a:p>
            <a:pPr algn="just">
              <a:buFont typeface="Arial" pitchFamily="34" charset="0"/>
              <a:buChar char="•"/>
            </a:pPr>
            <a:r>
              <a:rPr lang="pt-PT" sz="2200" b="1" u="sng" dirty="0" smtClean="0"/>
              <a:t>Campeonato </a:t>
            </a:r>
            <a:r>
              <a:rPr lang="pt-PT" sz="2200" b="1" u="sng" dirty="0"/>
              <a:t>do Mundo de Piscina curta</a:t>
            </a:r>
            <a:r>
              <a:rPr lang="pt-PT" sz="2200" b="1" dirty="0"/>
              <a:t>, em </a:t>
            </a:r>
            <a:r>
              <a:rPr lang="pt-PT" sz="2200" b="1" dirty="0" err="1"/>
              <a:t>Instambul</a:t>
            </a:r>
            <a:r>
              <a:rPr lang="pt-PT" sz="2200" b="1" dirty="0"/>
              <a:t>, de 12 a 16 de Dezembro de 2012</a:t>
            </a:r>
            <a:r>
              <a:rPr lang="pt-PT" sz="2200" b="1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pt-PT" sz="2200" b="1" u="sng" dirty="0"/>
              <a:t>15º Campeonato do Mundo da FINA</a:t>
            </a:r>
            <a:r>
              <a:rPr lang="pt-PT" sz="2200" b="1" dirty="0"/>
              <a:t>, em Barcelona, de 19 de </a:t>
            </a:r>
            <a:r>
              <a:rPr lang="pt-PT" sz="2200" b="1" dirty="0" err="1"/>
              <a:t>julho</a:t>
            </a:r>
            <a:r>
              <a:rPr lang="pt-PT" sz="2200" b="1" dirty="0"/>
              <a:t> a 4 de agosto de 2013;</a:t>
            </a:r>
          </a:p>
          <a:p>
            <a:pPr>
              <a:buFont typeface="Arial" pitchFamily="34" charset="0"/>
              <a:buChar char="•"/>
            </a:pPr>
            <a:endParaRPr lang="pt-PT" dirty="0"/>
          </a:p>
          <a:p>
            <a:pPr>
              <a:buFont typeface="Arial" pitchFamily="34" charset="0"/>
              <a:buChar char="•"/>
            </a:pPr>
            <a:endParaRPr lang="pt-PT" dirty="0"/>
          </a:p>
          <a:p>
            <a:pPr>
              <a:buFont typeface="Arial" pitchFamily="34" charset="0"/>
              <a:buChar char="•"/>
            </a:pPr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79" y="1862918"/>
            <a:ext cx="2837143" cy="3870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2761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1385" y="548680"/>
            <a:ext cx="6965245" cy="1202485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pt-PT" sz="32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pt-PT" sz="3200" b="1" dirty="0" smtClean="0"/>
              <a:t>Os </a:t>
            </a:r>
            <a:r>
              <a:rPr lang="pt-PT" sz="3200" b="1" dirty="0"/>
              <a:t>recordes </a:t>
            </a:r>
            <a:r>
              <a:rPr lang="pt-PT" sz="3200" b="1" dirty="0" smtClean="0"/>
              <a:t>realizados em </a:t>
            </a:r>
            <a:r>
              <a:rPr lang="pt-PT" sz="3200" b="1" dirty="0"/>
              <a:t>Londres:</a:t>
            </a:r>
            <a:br>
              <a:rPr lang="pt-PT" sz="3200" b="1" dirty="0"/>
            </a:br>
            <a:endParaRPr lang="pt-PT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755576" y="1556792"/>
            <a:ext cx="4114800" cy="4525963"/>
          </a:xfrm>
        </p:spPr>
        <p:txBody>
          <a:bodyPr>
            <a:normAutofit fontScale="70000" lnSpcReduction="20000"/>
          </a:bodyPr>
          <a:lstStyle/>
          <a:p>
            <a:endParaRPr lang="pt-PT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PT" b="1" dirty="0" smtClean="0">
                <a:solidFill>
                  <a:schemeClr val="tx1"/>
                </a:solidFill>
              </a:rPr>
              <a:t>Recordes </a:t>
            </a:r>
            <a:r>
              <a:rPr lang="pt-PT" b="1" dirty="0">
                <a:solidFill>
                  <a:schemeClr val="tx1"/>
                </a:solidFill>
              </a:rPr>
              <a:t>Mundiais:</a:t>
            </a:r>
            <a:br>
              <a:rPr lang="pt-PT" b="1" dirty="0">
                <a:solidFill>
                  <a:schemeClr val="tx1"/>
                </a:solidFill>
              </a:rPr>
            </a:br>
            <a:r>
              <a:rPr lang="pt-PT" dirty="0">
                <a:solidFill>
                  <a:schemeClr val="tx1"/>
                </a:solidFill>
              </a:rPr>
              <a:t/>
            </a:r>
            <a:br>
              <a:rPr lang="pt-PT" dirty="0">
                <a:solidFill>
                  <a:schemeClr val="tx1"/>
                </a:solidFill>
              </a:rPr>
            </a:br>
            <a:r>
              <a:rPr lang="pt-PT" dirty="0">
                <a:solidFill>
                  <a:schemeClr val="tx1"/>
                </a:solidFill>
              </a:rPr>
              <a:t/>
            </a:r>
            <a:br>
              <a:rPr lang="pt-PT" dirty="0">
                <a:solidFill>
                  <a:schemeClr val="tx1"/>
                </a:solidFill>
              </a:rPr>
            </a:br>
            <a:r>
              <a:rPr lang="pt-PT" dirty="0">
                <a:solidFill>
                  <a:schemeClr val="tx1"/>
                </a:solidFill>
              </a:rPr>
              <a:t/>
            </a:r>
            <a:br>
              <a:rPr lang="pt-PT" dirty="0">
                <a:solidFill>
                  <a:schemeClr val="tx1"/>
                </a:solidFill>
              </a:rPr>
            </a:br>
            <a:r>
              <a:rPr lang="pt-PT" dirty="0">
                <a:solidFill>
                  <a:schemeClr val="tx1"/>
                </a:solidFill>
              </a:rPr>
              <a:t>1- 100m </a:t>
            </a:r>
            <a:r>
              <a:rPr lang="pt-PT" dirty="0" smtClean="0">
                <a:solidFill>
                  <a:schemeClr val="tx1"/>
                </a:solidFill>
              </a:rPr>
              <a:t>bruços </a:t>
            </a:r>
            <a:r>
              <a:rPr lang="pt-PT" dirty="0">
                <a:solidFill>
                  <a:schemeClr val="tx1"/>
                </a:solidFill>
              </a:rPr>
              <a:t>masculino - Cameron van der </a:t>
            </a:r>
            <a:r>
              <a:rPr lang="pt-PT" dirty="0" err="1">
                <a:solidFill>
                  <a:schemeClr val="tx1"/>
                </a:solidFill>
              </a:rPr>
              <a:t>Burgh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smtClean="0">
                <a:solidFill>
                  <a:schemeClr val="tx1"/>
                </a:solidFill>
              </a:rPr>
              <a:t>( </a:t>
            </a:r>
            <a:r>
              <a:rPr lang="pt-PT" dirty="0" err="1" smtClean="0">
                <a:solidFill>
                  <a:schemeClr val="tx1"/>
                </a:solidFill>
              </a:rPr>
              <a:t>South</a:t>
            </a:r>
            <a:r>
              <a:rPr lang="pt-PT" dirty="0" smtClean="0">
                <a:solidFill>
                  <a:schemeClr val="tx1"/>
                </a:solidFill>
              </a:rPr>
              <a:t> </a:t>
            </a:r>
            <a:r>
              <a:rPr lang="pt-PT" dirty="0" err="1" smtClean="0">
                <a:solidFill>
                  <a:schemeClr val="tx1"/>
                </a:solidFill>
              </a:rPr>
              <a:t>Africa</a:t>
            </a:r>
            <a:r>
              <a:rPr lang="pt-PT" dirty="0" smtClean="0">
                <a:solidFill>
                  <a:schemeClr val="tx1"/>
                </a:solidFill>
              </a:rPr>
              <a:t>) - </a:t>
            </a:r>
            <a:r>
              <a:rPr lang="pt-PT" dirty="0">
                <a:solidFill>
                  <a:schemeClr val="tx1"/>
                </a:solidFill>
              </a:rPr>
              <a:t>58s46</a:t>
            </a:r>
            <a:br>
              <a:rPr lang="pt-PT" dirty="0">
                <a:solidFill>
                  <a:schemeClr val="tx1"/>
                </a:solidFill>
              </a:rPr>
            </a:br>
            <a:r>
              <a:rPr lang="pt-PT" dirty="0">
                <a:solidFill>
                  <a:schemeClr val="tx1"/>
                </a:solidFill>
              </a:rPr>
              <a:t/>
            </a:r>
            <a:br>
              <a:rPr lang="pt-PT" dirty="0">
                <a:solidFill>
                  <a:schemeClr val="tx1"/>
                </a:solidFill>
              </a:rPr>
            </a:br>
            <a:r>
              <a:rPr lang="pt-PT" dirty="0">
                <a:solidFill>
                  <a:schemeClr val="tx1"/>
                </a:solidFill>
              </a:rPr>
              <a:t/>
            </a:r>
            <a:br>
              <a:rPr lang="pt-PT" dirty="0">
                <a:solidFill>
                  <a:schemeClr val="tx1"/>
                </a:solidFill>
              </a:rPr>
            </a:br>
            <a:r>
              <a:rPr lang="pt-PT" dirty="0">
                <a:solidFill>
                  <a:schemeClr val="tx1"/>
                </a:solidFill>
              </a:rPr>
              <a:t/>
            </a:r>
            <a:br>
              <a:rPr lang="pt-PT" dirty="0">
                <a:solidFill>
                  <a:schemeClr val="tx1"/>
                </a:solidFill>
              </a:rPr>
            </a:br>
            <a:r>
              <a:rPr lang="pt-PT" dirty="0">
                <a:solidFill>
                  <a:schemeClr val="tx1"/>
                </a:solidFill>
              </a:rPr>
              <a:t>2- 200m </a:t>
            </a:r>
            <a:r>
              <a:rPr lang="pt-PT" dirty="0" smtClean="0">
                <a:solidFill>
                  <a:schemeClr val="tx1"/>
                </a:solidFill>
              </a:rPr>
              <a:t>bruços </a:t>
            </a:r>
            <a:r>
              <a:rPr lang="pt-PT" dirty="0">
                <a:solidFill>
                  <a:schemeClr val="tx1"/>
                </a:solidFill>
              </a:rPr>
              <a:t>masculino - Daniel </a:t>
            </a:r>
            <a:r>
              <a:rPr lang="pt-PT" dirty="0" err="1">
                <a:solidFill>
                  <a:schemeClr val="tx1"/>
                </a:solidFill>
              </a:rPr>
              <a:t>Gyurta</a:t>
            </a:r>
            <a:r>
              <a:rPr lang="pt-PT" dirty="0">
                <a:solidFill>
                  <a:schemeClr val="tx1"/>
                </a:solidFill>
              </a:rPr>
              <a:t> (Hungria) - 2m07s28</a:t>
            </a:r>
            <a:br>
              <a:rPr lang="pt-PT" dirty="0">
                <a:solidFill>
                  <a:schemeClr val="tx1"/>
                </a:solidFill>
              </a:rPr>
            </a:br>
            <a:r>
              <a:rPr lang="pt-PT" dirty="0">
                <a:solidFill>
                  <a:schemeClr val="tx1"/>
                </a:solidFill>
              </a:rPr>
              <a:t/>
            </a:r>
            <a:br>
              <a:rPr lang="pt-PT" dirty="0">
                <a:solidFill>
                  <a:schemeClr val="tx1"/>
                </a:solidFill>
              </a:rPr>
            </a:br>
            <a:r>
              <a:rPr lang="pt-PT" dirty="0">
                <a:solidFill>
                  <a:schemeClr val="tx1"/>
                </a:solidFill>
              </a:rPr>
              <a:t/>
            </a:r>
            <a:br>
              <a:rPr lang="pt-PT" dirty="0">
                <a:solidFill>
                  <a:schemeClr val="tx1"/>
                </a:solidFill>
              </a:rPr>
            </a:br>
            <a:r>
              <a:rPr lang="pt-PT" dirty="0">
                <a:solidFill>
                  <a:schemeClr val="tx1"/>
                </a:solidFill>
              </a:rPr>
              <a:t/>
            </a:r>
            <a:br>
              <a:rPr lang="pt-PT" dirty="0">
                <a:solidFill>
                  <a:schemeClr val="tx1"/>
                </a:solidFill>
              </a:rPr>
            </a:br>
            <a:r>
              <a:rPr lang="pt-PT" dirty="0">
                <a:solidFill>
                  <a:schemeClr val="tx1"/>
                </a:solidFill>
              </a:rPr>
              <a:t>3- 1.500m </a:t>
            </a:r>
            <a:r>
              <a:rPr lang="pt-PT" dirty="0" smtClean="0">
                <a:solidFill>
                  <a:schemeClr val="tx1"/>
                </a:solidFill>
              </a:rPr>
              <a:t>livres masculino </a:t>
            </a:r>
            <a:r>
              <a:rPr lang="pt-PT" dirty="0">
                <a:solidFill>
                  <a:schemeClr val="tx1"/>
                </a:solidFill>
              </a:rPr>
              <a:t>- </a:t>
            </a:r>
            <a:r>
              <a:rPr lang="pt-PT" dirty="0" err="1">
                <a:solidFill>
                  <a:schemeClr val="tx1"/>
                </a:solidFill>
              </a:rPr>
              <a:t>Sun</a:t>
            </a:r>
            <a:r>
              <a:rPr lang="pt-PT" dirty="0">
                <a:solidFill>
                  <a:schemeClr val="tx1"/>
                </a:solidFill>
              </a:rPr>
              <a:t> Yang (China) - 14m31s02</a:t>
            </a:r>
            <a:br>
              <a:rPr lang="pt-PT" dirty="0">
                <a:solidFill>
                  <a:schemeClr val="tx1"/>
                </a:solidFill>
              </a:rPr>
            </a:br>
            <a:r>
              <a:rPr lang="pt-PT" dirty="0">
                <a:solidFill>
                  <a:schemeClr val="tx1"/>
                </a:solidFill>
              </a:rPr>
              <a:t/>
            </a:r>
            <a:br>
              <a:rPr lang="pt-PT" dirty="0">
                <a:solidFill>
                  <a:schemeClr val="tx1"/>
                </a:solidFill>
              </a:rPr>
            </a:br>
            <a:r>
              <a:rPr lang="pt-PT" dirty="0">
                <a:solidFill>
                  <a:schemeClr val="tx1"/>
                </a:solidFill>
              </a:rPr>
              <a:t/>
            </a:r>
            <a:br>
              <a:rPr lang="pt-PT" dirty="0">
                <a:solidFill>
                  <a:schemeClr val="tx1"/>
                </a:solidFill>
              </a:rPr>
            </a:br>
            <a:r>
              <a:rPr lang="pt-PT" dirty="0">
                <a:solidFill>
                  <a:schemeClr val="tx1"/>
                </a:solidFill>
              </a:rPr>
              <a:t/>
            </a:r>
            <a:br>
              <a:rPr lang="pt-PT" dirty="0">
                <a:solidFill>
                  <a:schemeClr val="tx1"/>
                </a:solidFill>
              </a:rPr>
            </a:b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788024" y="1556792"/>
            <a:ext cx="3960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1600" dirty="0" smtClean="0"/>
          </a:p>
          <a:p>
            <a:r>
              <a:rPr lang="pt-PT" sz="1700" b="1" dirty="0" smtClean="0"/>
              <a:t>Recordes Olímpicos:</a:t>
            </a:r>
            <a:r>
              <a:rPr lang="pt-PT" sz="1600" b="1" dirty="0"/>
              <a:t/>
            </a:r>
            <a:br>
              <a:rPr lang="pt-PT" sz="1600" b="1" dirty="0"/>
            </a:br>
            <a:r>
              <a:rPr lang="pt-PT" sz="1600" dirty="0"/>
              <a:t/>
            </a:r>
            <a:br>
              <a:rPr lang="pt-PT" sz="1600" dirty="0"/>
            </a:br>
            <a:r>
              <a:rPr lang="pt-PT" sz="1600" dirty="0"/>
              <a:t/>
            </a:r>
            <a:br>
              <a:rPr lang="pt-PT" sz="1600" dirty="0"/>
            </a:br>
            <a:r>
              <a:rPr lang="pt-PT" sz="1600" dirty="0"/>
              <a:t/>
            </a:r>
            <a:br>
              <a:rPr lang="pt-PT" sz="1600" dirty="0"/>
            </a:br>
            <a:r>
              <a:rPr lang="pt-PT" sz="1600" dirty="0"/>
              <a:t>1- 400m </a:t>
            </a:r>
            <a:r>
              <a:rPr lang="pt-PT" sz="1600" dirty="0" smtClean="0"/>
              <a:t>livres </a:t>
            </a:r>
            <a:r>
              <a:rPr lang="pt-PT" sz="1600" dirty="0"/>
              <a:t>masculino - </a:t>
            </a:r>
            <a:r>
              <a:rPr lang="pt-PT" sz="1600" dirty="0" err="1"/>
              <a:t>Sun</a:t>
            </a:r>
            <a:r>
              <a:rPr lang="pt-PT" sz="1600" dirty="0"/>
              <a:t> Yang (China) - 3m40s14</a:t>
            </a:r>
            <a:br>
              <a:rPr lang="pt-PT" sz="1600" dirty="0"/>
            </a:br>
            <a:r>
              <a:rPr lang="pt-PT" sz="1600" dirty="0"/>
              <a:t/>
            </a:r>
            <a:br>
              <a:rPr lang="pt-PT" sz="1600" dirty="0"/>
            </a:br>
            <a:r>
              <a:rPr lang="pt-PT" sz="1600" dirty="0"/>
              <a:t/>
            </a:r>
            <a:br>
              <a:rPr lang="pt-PT" sz="1600" dirty="0"/>
            </a:br>
            <a:r>
              <a:rPr lang="pt-PT" sz="1600" dirty="0" smtClean="0"/>
              <a:t>2- </a:t>
            </a:r>
            <a:r>
              <a:rPr lang="pt-PT" sz="1600" dirty="0"/>
              <a:t>100m </a:t>
            </a:r>
            <a:r>
              <a:rPr lang="pt-PT" sz="1600" dirty="0" smtClean="0"/>
              <a:t>costas </a:t>
            </a:r>
            <a:r>
              <a:rPr lang="pt-PT" sz="1600" dirty="0"/>
              <a:t>masculino - </a:t>
            </a:r>
            <a:r>
              <a:rPr lang="pt-PT" sz="1600" dirty="0" err="1"/>
              <a:t>Matthew</a:t>
            </a:r>
            <a:r>
              <a:rPr lang="pt-PT" sz="1600" dirty="0"/>
              <a:t> </a:t>
            </a:r>
            <a:r>
              <a:rPr lang="pt-PT" sz="1600" dirty="0" err="1"/>
              <a:t>Grevers</a:t>
            </a:r>
            <a:r>
              <a:rPr lang="pt-PT" sz="1600" dirty="0"/>
              <a:t> (EUA) - 52s16</a:t>
            </a:r>
            <a:br>
              <a:rPr lang="pt-PT" sz="1600" dirty="0"/>
            </a:br>
            <a:r>
              <a:rPr lang="pt-PT" sz="1600" dirty="0"/>
              <a:t/>
            </a:r>
            <a:br>
              <a:rPr lang="pt-PT" sz="1600" dirty="0"/>
            </a:br>
            <a:r>
              <a:rPr lang="pt-PT" sz="1600" dirty="0"/>
              <a:t/>
            </a:r>
            <a:br>
              <a:rPr lang="pt-PT" sz="1600" dirty="0"/>
            </a:br>
            <a:r>
              <a:rPr lang="pt-PT" sz="1600" dirty="0" smtClean="0"/>
              <a:t>3- </a:t>
            </a:r>
            <a:r>
              <a:rPr lang="pt-PT" sz="1600" dirty="0"/>
              <a:t>200m </a:t>
            </a:r>
            <a:r>
              <a:rPr lang="pt-PT" sz="1600" dirty="0" smtClean="0"/>
              <a:t>costas </a:t>
            </a:r>
            <a:r>
              <a:rPr lang="pt-PT" sz="1600" dirty="0"/>
              <a:t>masculino - </a:t>
            </a:r>
            <a:r>
              <a:rPr lang="pt-PT" sz="1600" dirty="0" err="1"/>
              <a:t>Tyler</a:t>
            </a:r>
            <a:r>
              <a:rPr lang="pt-PT" sz="1600" dirty="0"/>
              <a:t> </a:t>
            </a:r>
            <a:r>
              <a:rPr lang="pt-PT" sz="1600" dirty="0" err="1"/>
              <a:t>Clary</a:t>
            </a:r>
            <a:r>
              <a:rPr lang="pt-PT" sz="1600" dirty="0"/>
              <a:t> (EUA) - 1m53s41</a:t>
            </a:r>
            <a:br>
              <a:rPr lang="pt-PT" sz="1600" dirty="0"/>
            </a:br>
            <a:r>
              <a:rPr lang="pt-PT" sz="1600" dirty="0"/>
              <a:t/>
            </a:r>
            <a:br>
              <a:rPr lang="pt-PT" sz="1600" dirty="0"/>
            </a:br>
            <a:r>
              <a:rPr lang="pt-PT" sz="1600" dirty="0"/>
              <a:t/>
            </a:r>
            <a:br>
              <a:rPr lang="pt-PT" sz="1600" dirty="0"/>
            </a:br>
            <a:endParaRPr lang="pt-PT" sz="1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683568" y="5661248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 smtClean="0"/>
              <a:t>Nota: Ao todo, nestes jogos Olímpicos, foram alcançados 34 recordes, 9 Mundiais e 25 Olímpicos.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381128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pt-PT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 </a:t>
            </a:r>
            <a:r>
              <a:rPr lang="pt-PT" sz="3600" b="1" dirty="0" smtClean="0"/>
              <a:t>Materiais/equipamentos </a:t>
            </a:r>
            <a:r>
              <a:rPr lang="pt-PT" sz="3600" b="1" dirty="0"/>
              <a:t>para a </a:t>
            </a:r>
            <a:r>
              <a:rPr lang="pt-PT" sz="3600" b="1" dirty="0" smtClean="0"/>
              <a:t>natação e os seus custos</a:t>
            </a:r>
            <a:r>
              <a:rPr lang="pt-PT" sz="3600" b="1" dirty="0"/>
              <a:t/>
            </a:r>
            <a:br>
              <a:rPr lang="pt-PT" sz="3600" b="1" dirty="0"/>
            </a:br>
            <a:endParaRPr lang="pt-PT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71600" y="4221088"/>
            <a:ext cx="7251576" cy="1933675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pt-PT" b="1" dirty="0" smtClean="0"/>
          </a:p>
          <a:p>
            <a:pPr>
              <a:buFont typeface="Arial" pitchFamily="34" charset="0"/>
              <a:buChar char="•"/>
            </a:pPr>
            <a:endParaRPr lang="pt-PT" b="1" dirty="0"/>
          </a:p>
          <a:p>
            <a:pPr>
              <a:buFont typeface="Arial" pitchFamily="34" charset="0"/>
              <a:buChar char="•"/>
            </a:pPr>
            <a:endParaRPr lang="pt-PT" b="1" dirty="0" smtClean="0"/>
          </a:p>
          <a:p>
            <a:pPr>
              <a:buFont typeface="Arial" pitchFamily="34" charset="0"/>
              <a:buChar char="•"/>
            </a:pPr>
            <a:endParaRPr lang="pt-PT" b="1" dirty="0"/>
          </a:p>
          <a:p>
            <a:pPr marL="0" indent="0">
              <a:buNone/>
            </a:pPr>
            <a:endParaRPr lang="pt-PT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43327011"/>
              </p:ext>
            </p:extLst>
          </p:nvPr>
        </p:nvGraphicFramePr>
        <p:xfrm>
          <a:off x="959389" y="1916832"/>
          <a:ext cx="7344816" cy="3816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  <a:gridCol w="3672408"/>
              </a:tblGrid>
              <a:tr h="545203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Material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Preço</a:t>
                      </a:r>
                      <a:endParaRPr lang="pt-PT" dirty="0"/>
                    </a:p>
                  </a:txBody>
                  <a:tcPr anchor="ctr"/>
                </a:tc>
              </a:tr>
              <a:tr h="545203"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/>
                        <a:t>Óculos de natação 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b="1" dirty="0" smtClean="0"/>
                        <a:t>7€/21€</a:t>
                      </a:r>
                    </a:p>
                  </a:txBody>
                  <a:tcPr anchor="ctr"/>
                </a:tc>
              </a:tr>
              <a:tr h="545203"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/>
                        <a:t>Toucas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b="1" dirty="0" smtClean="0"/>
                        <a:t>9€/12€</a:t>
                      </a:r>
                    </a:p>
                  </a:txBody>
                  <a:tcPr anchor="ctr"/>
                </a:tc>
              </a:tr>
              <a:tr h="545203"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/>
                        <a:t>Calções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b="1" dirty="0" smtClean="0"/>
                        <a:t>39€/204€</a:t>
                      </a:r>
                    </a:p>
                  </a:txBody>
                  <a:tcPr anchor="ctr"/>
                </a:tc>
              </a:tr>
              <a:tr h="545203"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/>
                        <a:t>Fato completo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b="1" dirty="0" smtClean="0"/>
                        <a:t>65€/</a:t>
                      </a:r>
                      <a:r>
                        <a:rPr lang="en-US" b="1" dirty="0" smtClean="0"/>
                        <a:t>293€</a:t>
                      </a:r>
                      <a:endParaRPr lang="pt-PT" b="1" dirty="0" smtClean="0"/>
                    </a:p>
                  </a:txBody>
                  <a:tcPr anchor="ctr"/>
                </a:tc>
              </a:tr>
              <a:tr h="545203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Calças</a:t>
                      </a:r>
                      <a:r>
                        <a:rPr lang="en-US" b="1" dirty="0" smtClean="0"/>
                        <a:t> 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39€/53€</a:t>
                      </a:r>
                      <a:endParaRPr lang="pt-PT" b="1" dirty="0" smtClean="0"/>
                    </a:p>
                  </a:txBody>
                  <a:tcPr anchor="ctr"/>
                </a:tc>
              </a:tr>
              <a:tr h="545203"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/>
                        <a:t>Fato de banho</a:t>
                      </a:r>
                      <a:endParaRPr lang="pt-PT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b="1" dirty="0" smtClean="0"/>
                        <a:t>10€/</a:t>
                      </a:r>
                      <a:r>
                        <a:rPr lang="pt-PT" b="1" baseline="0" dirty="0" smtClean="0"/>
                        <a:t>20€</a:t>
                      </a:r>
                      <a:endParaRPr lang="pt-PT" b="1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959389" y="580526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Nota: A mensalidade é de 39€/42€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335757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sz="4000" b="1" dirty="0" smtClean="0"/>
              <a:t>Conclusão</a:t>
            </a:r>
            <a:endParaRPr lang="pt-PT" sz="40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99592" y="2119256"/>
            <a:ext cx="7344816" cy="3902031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PT" sz="2000" b="1" dirty="0" smtClean="0"/>
              <a:t>Este workshop foi muito enriquecedor para mim pois com ele adquiri e transmiti mais conhecimentos sobre esta modalidade, tais como regras, benefícios, técnicas, custos, e ainda a oportunidade de conhecer as experiências e conquistas do melhor atleta de natação português, da </a:t>
            </a:r>
            <a:r>
              <a:rPr lang="pt-PT" sz="2000" b="1" dirty="0" err="1" smtClean="0"/>
              <a:t>atualidade</a:t>
            </a:r>
            <a:r>
              <a:rPr lang="pt-PT" sz="2000" b="1" dirty="0" smtClean="0"/>
              <a:t>. </a:t>
            </a:r>
            <a:endParaRPr lang="pt-PT" sz="20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933056"/>
            <a:ext cx="3701405" cy="2146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9931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965245" cy="1202485"/>
          </a:xfrm>
        </p:spPr>
        <p:txBody>
          <a:bodyPr>
            <a:normAutofit/>
          </a:bodyPr>
          <a:lstStyle/>
          <a:p>
            <a:r>
              <a:rPr lang="pt-PT" sz="4000" b="1" dirty="0" smtClean="0"/>
              <a:t>Questões</a:t>
            </a:r>
            <a:endParaRPr lang="pt-PT" sz="40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99592" y="1628800"/>
            <a:ext cx="7416824" cy="468052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pt-PT" b="1" dirty="0" smtClean="0"/>
              <a:t>O que vos levou a escolherem esta modalidade? (Tiago Domingos e Simão Morgado)</a:t>
            </a:r>
          </a:p>
          <a:p>
            <a:pPr>
              <a:buFont typeface="Arial" pitchFamily="34" charset="0"/>
              <a:buChar char="•"/>
            </a:pPr>
            <a:r>
              <a:rPr lang="pt-PT" b="1" dirty="0" smtClean="0"/>
              <a:t>Quantos treinos faz por dia e como é que consegue conciliar com a formação académica e com o trabalho? Quantas horas costuma treinar? (Simão Morgado)</a:t>
            </a:r>
          </a:p>
          <a:p>
            <a:pPr>
              <a:buFont typeface="Arial" pitchFamily="34" charset="0"/>
              <a:buChar char="•"/>
            </a:pPr>
            <a:r>
              <a:rPr lang="pt-PT" b="1" dirty="0" smtClean="0"/>
              <a:t>Qual foi para si a maior e mais importante conquista? ( Simão morgado)</a:t>
            </a:r>
          </a:p>
          <a:p>
            <a:pPr>
              <a:buFont typeface="Arial" pitchFamily="34" charset="0"/>
              <a:buChar char="•"/>
            </a:pPr>
            <a:r>
              <a:rPr lang="pt-PT" b="1" dirty="0" smtClean="0"/>
              <a:t>É uma tarefa muito difícil planear todos os dias os treinos que tem de dar aos seus alunos? (Tiago Domingos)</a:t>
            </a:r>
          </a:p>
          <a:p>
            <a:pPr>
              <a:buFont typeface="Arial" pitchFamily="34" charset="0"/>
              <a:buChar char="•"/>
            </a:pPr>
            <a:r>
              <a:rPr lang="pt-PT" b="1" dirty="0" smtClean="0"/>
              <a:t>O que é que lhe dá mais gozo na sua profissão? (Tiago Domingos)</a:t>
            </a:r>
          </a:p>
          <a:p>
            <a:pPr>
              <a:buFont typeface="Arial" pitchFamily="34" charset="0"/>
              <a:buChar char="•"/>
            </a:pPr>
            <a:endParaRPr lang="pt-PT" b="1" dirty="0" smtClean="0"/>
          </a:p>
          <a:p>
            <a:pPr>
              <a:buFont typeface="Arial" pitchFamily="34" charset="0"/>
              <a:buChar char="•"/>
            </a:pPr>
            <a:endParaRPr lang="pt-PT" dirty="0" smtClean="0"/>
          </a:p>
          <a:p>
            <a:pPr>
              <a:buFont typeface="Arial" pitchFamily="34" charset="0"/>
              <a:buChar char="•"/>
            </a:pPr>
            <a:endParaRPr lang="pt-PT" dirty="0" smtClean="0"/>
          </a:p>
          <a:p>
            <a:pPr>
              <a:buFont typeface="Arial" pitchFamily="34" charset="0"/>
              <a:buChar char="•"/>
            </a:pPr>
            <a:endParaRPr lang="pt-PT" dirty="0" smtClean="0"/>
          </a:p>
          <a:p>
            <a:pPr>
              <a:buFont typeface="Arial" pitchFamily="34" charset="0"/>
              <a:buChar char="•"/>
            </a:pPr>
            <a:endParaRPr lang="pt-PT" dirty="0" smtClean="0"/>
          </a:p>
          <a:p>
            <a:pPr>
              <a:buFont typeface="Arial" pitchFamily="34" charset="0"/>
              <a:buChar char="•"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20738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43608" y="836712"/>
            <a:ext cx="7128792" cy="53285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Obrigado pela vossa atenção!!! </a:t>
            </a:r>
            <a:endParaRPr lang="pt-PT" sz="7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84984"/>
            <a:ext cx="3024336" cy="2646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9360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pt-PT" sz="4000" b="1" dirty="0" smtClean="0"/>
              <a:t>Índice</a:t>
            </a:r>
            <a:endParaRPr lang="pt-PT" sz="40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27584" y="1916832"/>
            <a:ext cx="7488832" cy="4464496"/>
          </a:xfrm>
        </p:spPr>
        <p:txBody>
          <a:bodyPr>
            <a:normAutofit fontScale="5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pt-PT" sz="3200" b="1" dirty="0" smtClean="0"/>
              <a:t>Introdução;</a:t>
            </a:r>
          </a:p>
          <a:p>
            <a:pPr>
              <a:buFont typeface="Arial" pitchFamily="34" charset="0"/>
              <a:buChar char="•"/>
            </a:pPr>
            <a:r>
              <a:rPr lang="pt-PT" sz="3200" b="1" dirty="0"/>
              <a:t>Biografia do Atleta;</a:t>
            </a:r>
          </a:p>
          <a:p>
            <a:pPr>
              <a:buFont typeface="Arial" pitchFamily="34" charset="0"/>
              <a:buChar char="•"/>
            </a:pPr>
            <a:r>
              <a:rPr lang="pt-PT" sz="3200" b="1" dirty="0"/>
              <a:t>Destaques da sua carreira;</a:t>
            </a:r>
          </a:p>
          <a:p>
            <a:pPr>
              <a:buFont typeface="Arial" pitchFamily="34" charset="0"/>
              <a:buChar char="•"/>
            </a:pPr>
            <a:r>
              <a:rPr lang="pt-PT" sz="3200" b="1" dirty="0"/>
              <a:t>Melhores resultados obtidos;</a:t>
            </a:r>
          </a:p>
          <a:p>
            <a:pPr>
              <a:buFont typeface="Arial" pitchFamily="34" charset="0"/>
              <a:buChar char="•"/>
            </a:pPr>
            <a:r>
              <a:rPr lang="pt-PT" sz="3200" b="1" dirty="0"/>
              <a:t>Treinador convidado;</a:t>
            </a:r>
          </a:p>
          <a:p>
            <a:pPr>
              <a:buFont typeface="Arial" pitchFamily="34" charset="0"/>
              <a:buChar char="•"/>
            </a:pPr>
            <a:r>
              <a:rPr lang="pt-PT" sz="3200" b="1" dirty="0" smtClean="0"/>
              <a:t>História;</a:t>
            </a:r>
          </a:p>
          <a:p>
            <a:pPr>
              <a:buFont typeface="Arial" pitchFamily="34" charset="0"/>
              <a:buChar char="•"/>
            </a:pPr>
            <a:r>
              <a:rPr lang="pt-PT" sz="3200" b="1" dirty="0" smtClean="0"/>
              <a:t>Regras;</a:t>
            </a:r>
          </a:p>
          <a:p>
            <a:pPr>
              <a:buFont typeface="Arial" pitchFamily="34" charset="0"/>
              <a:buChar char="•"/>
            </a:pPr>
            <a:r>
              <a:rPr lang="pt-PT" sz="3200" b="1" dirty="0" smtClean="0"/>
              <a:t>Benefícios;</a:t>
            </a:r>
          </a:p>
          <a:p>
            <a:pPr>
              <a:buFont typeface="Arial" pitchFamily="34" charset="0"/>
              <a:buChar char="•"/>
            </a:pPr>
            <a:r>
              <a:rPr lang="pt-PT" sz="3200" b="1" dirty="0" smtClean="0"/>
              <a:t>Estilos e viragens;</a:t>
            </a:r>
          </a:p>
          <a:p>
            <a:pPr>
              <a:buFont typeface="Arial" pitchFamily="34" charset="0"/>
              <a:buChar char="•"/>
            </a:pPr>
            <a:r>
              <a:rPr lang="pt-PT" sz="3200" b="1" dirty="0" smtClean="0"/>
              <a:t>Modalidades;</a:t>
            </a:r>
          </a:p>
          <a:p>
            <a:pPr>
              <a:buFont typeface="Arial" pitchFamily="34" charset="0"/>
              <a:buChar char="•"/>
            </a:pPr>
            <a:r>
              <a:rPr lang="pt-PT" sz="3200" b="1" dirty="0" smtClean="0"/>
              <a:t>Principais competições da FINA;</a:t>
            </a:r>
          </a:p>
          <a:p>
            <a:pPr>
              <a:buFont typeface="Arial" pitchFamily="34" charset="0"/>
              <a:buChar char="•"/>
            </a:pPr>
            <a:r>
              <a:rPr lang="pt-PT" sz="3200" b="1" dirty="0" smtClean="0"/>
              <a:t>Os recordes realizados em Londres;</a:t>
            </a:r>
          </a:p>
          <a:p>
            <a:pPr>
              <a:buFont typeface="Arial" pitchFamily="34" charset="0"/>
              <a:buChar char="•"/>
            </a:pPr>
            <a:r>
              <a:rPr lang="pt-PT" sz="3200" b="1" dirty="0"/>
              <a:t>Materiais/equipamentos para a natação e os seus </a:t>
            </a:r>
            <a:r>
              <a:rPr lang="pt-PT" sz="3200" b="1" dirty="0" smtClean="0"/>
              <a:t>custos;</a:t>
            </a:r>
          </a:p>
          <a:p>
            <a:pPr>
              <a:buFont typeface="Arial" pitchFamily="34" charset="0"/>
              <a:buChar char="•"/>
            </a:pPr>
            <a:r>
              <a:rPr lang="pt-PT" sz="3200" b="1" dirty="0" smtClean="0"/>
              <a:t>Conclusão;</a:t>
            </a:r>
          </a:p>
          <a:p>
            <a:pPr>
              <a:buFont typeface="Arial" pitchFamily="34" charset="0"/>
              <a:buChar char="•"/>
            </a:pPr>
            <a:r>
              <a:rPr lang="pt-PT" sz="3200" b="1" dirty="0" smtClean="0"/>
              <a:t>Questões.</a:t>
            </a:r>
            <a:br>
              <a:rPr lang="pt-PT" sz="3200" b="1" dirty="0" smtClean="0"/>
            </a:br>
            <a:endParaRPr lang="pt-PT" sz="3200" b="1" dirty="0" smtClean="0"/>
          </a:p>
          <a:p>
            <a:pPr>
              <a:buFont typeface="Arial" pitchFamily="34" charset="0"/>
              <a:buChar char="•"/>
            </a:pPr>
            <a:endParaRPr lang="pt-PT" dirty="0" smtClean="0"/>
          </a:p>
          <a:p>
            <a:pPr>
              <a:buFont typeface="Arial" pitchFamily="34" charset="0"/>
              <a:buChar char="•"/>
            </a:pPr>
            <a:endParaRPr lang="pt-PT" dirty="0" smtClean="0"/>
          </a:p>
          <a:p>
            <a:pPr>
              <a:buFont typeface="Arial" pitchFamily="34" charset="0"/>
              <a:buChar char="•"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50129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sz="4000" b="1" dirty="0" smtClean="0"/>
              <a:t>Introdução</a:t>
            </a:r>
            <a:endParaRPr lang="pt-PT" sz="40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99592" y="1846628"/>
            <a:ext cx="7344816" cy="3603812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PT" sz="2000" b="1" dirty="0" smtClean="0"/>
              <a:t>Este workshop foi realizado no âmbito da disciplina de PDD (Práticas de Dinamização Desportiva) com o intuito de dar a conhecer às turmas de Desporto um pouco da história da natação, quais os seus benefícios, regras, estilos que existem, entre outras.</a:t>
            </a:r>
          </a:p>
          <a:p>
            <a:pPr algn="just">
              <a:buFont typeface="Arial" pitchFamily="34" charset="0"/>
              <a:buChar char="•"/>
            </a:pPr>
            <a:r>
              <a:rPr lang="pt-PT" sz="2000" b="1" dirty="0" smtClean="0"/>
              <a:t>A natação é uma modalidade muito benéfica para todos, pois ajuda-nos na coordenação motora, na melhoria da nossa condição física e é uma modalidade que pode ser praticada por todos, até mesmo por bebés.</a:t>
            </a:r>
            <a:endParaRPr lang="pt-PT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32882"/>
            <a:ext cx="2297832" cy="1677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823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>
            <a:normAutofit/>
          </a:bodyPr>
          <a:lstStyle/>
          <a:p>
            <a:r>
              <a:rPr lang="pt-PT" sz="4000" b="1" dirty="0" smtClean="0"/>
              <a:t>Biografia do Atleta</a:t>
            </a:r>
            <a:endParaRPr lang="pt-PT" sz="40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755576" y="1484784"/>
            <a:ext cx="7560840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PT" b="1" dirty="0"/>
          </a:p>
          <a:p>
            <a:pPr algn="just">
              <a:buFont typeface="Arial" pitchFamily="34" charset="0"/>
              <a:buChar char="•"/>
            </a:pPr>
            <a:r>
              <a:rPr lang="pt-PT" sz="2000" b="1" dirty="0" smtClean="0"/>
              <a:t>Simão </a:t>
            </a:r>
            <a:r>
              <a:rPr lang="pt-PT" sz="2000" b="1" dirty="0"/>
              <a:t>Morgado </a:t>
            </a:r>
            <a:r>
              <a:rPr lang="pt-PT" sz="2000" b="1" dirty="0" smtClean="0"/>
              <a:t> nasceu </a:t>
            </a:r>
            <a:r>
              <a:rPr lang="pt-PT" sz="2000" b="1" dirty="0"/>
              <a:t>a 4 de </a:t>
            </a:r>
            <a:r>
              <a:rPr lang="pt-PT" sz="2000" b="1" dirty="0" err="1"/>
              <a:t>março</a:t>
            </a:r>
            <a:r>
              <a:rPr lang="pt-PT" sz="2000" b="1" dirty="0"/>
              <a:t> de </a:t>
            </a:r>
            <a:r>
              <a:rPr lang="pt-PT" sz="2000" b="1" dirty="0" smtClean="0"/>
              <a:t>1979,  é </a:t>
            </a:r>
            <a:r>
              <a:rPr lang="pt-PT" sz="2000" b="1" dirty="0"/>
              <a:t>um nadador </a:t>
            </a:r>
            <a:r>
              <a:rPr lang="pt-PT" sz="2000" b="1" dirty="0" smtClean="0"/>
              <a:t>português, é </a:t>
            </a:r>
            <a:r>
              <a:rPr lang="pt-PT" sz="2000" b="1" dirty="0"/>
              <a:t>recordista nacional dos 50 e </a:t>
            </a:r>
            <a:r>
              <a:rPr lang="pt-PT" sz="2000" b="1" dirty="0" smtClean="0"/>
              <a:t>dos 100 </a:t>
            </a:r>
            <a:r>
              <a:rPr lang="pt-PT" sz="2000" b="1" dirty="0"/>
              <a:t>m </a:t>
            </a:r>
            <a:r>
              <a:rPr lang="pt-PT" sz="2000" b="1" dirty="0" smtClean="0"/>
              <a:t>mariposa e faz parte do Clube Natação da Amadora. </a:t>
            </a:r>
            <a:r>
              <a:rPr lang="pt-PT" sz="2000" b="1" dirty="0"/>
              <a:t>Bateu o recorde nacional dos 100 m mariposa 13 </a:t>
            </a:r>
            <a:r>
              <a:rPr lang="pt-PT" sz="2000" b="1" dirty="0" smtClean="0"/>
              <a:t>vezes e é </a:t>
            </a:r>
            <a:r>
              <a:rPr lang="pt-PT" sz="2000" b="1" dirty="0" err="1" smtClean="0"/>
              <a:t>atualmente</a:t>
            </a:r>
            <a:r>
              <a:rPr lang="pt-PT" sz="2000" b="1" dirty="0" smtClean="0"/>
              <a:t> </a:t>
            </a:r>
            <a:r>
              <a:rPr lang="pt-PT" sz="2000" b="1" dirty="0"/>
              <a:t>um dos melhores nadadores </a:t>
            </a:r>
            <a:r>
              <a:rPr lang="pt-PT" sz="2000" b="1" dirty="0" smtClean="0"/>
              <a:t>portugueses</a:t>
            </a:r>
            <a:r>
              <a:rPr lang="pt-PT" sz="2000" b="1" dirty="0"/>
              <a:t> no estilo de </a:t>
            </a:r>
            <a:r>
              <a:rPr lang="pt-PT" sz="2000" b="1" dirty="0" smtClean="0"/>
              <a:t>mariposa.</a:t>
            </a:r>
          </a:p>
          <a:p>
            <a:pPr marL="0" indent="0" algn="just">
              <a:buNone/>
            </a:pPr>
            <a:endParaRPr lang="pt-P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6422" y="3626853"/>
            <a:ext cx="3455778" cy="2594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9639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965245" cy="1202485"/>
          </a:xfrm>
        </p:spPr>
        <p:txBody>
          <a:bodyPr>
            <a:normAutofit/>
          </a:bodyPr>
          <a:lstStyle/>
          <a:p>
            <a:r>
              <a:rPr lang="pt-PT" sz="4000" b="1" dirty="0" smtClean="0"/>
              <a:t>Destaques da sua carreira </a:t>
            </a:r>
            <a:endParaRPr lang="pt-PT" sz="40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27584" y="2119256"/>
            <a:ext cx="7344816" cy="3902032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PT" sz="2000" b="1" dirty="0"/>
              <a:t>Em 2004, nos Campeonatos Europeus de piscina longa em Madrid, Simão Morgado qualificou-se para a final dos 100m mariposa, ficando em 6º lugar de entre os 8 qualificados, tendo uma excelente prestação e uma das melhores de sempre de um atleta português nestes campeonatos.</a:t>
            </a:r>
          </a:p>
          <a:p>
            <a:pPr algn="just">
              <a:buFont typeface="Arial" pitchFamily="34" charset="0"/>
              <a:buChar char="•"/>
            </a:pPr>
            <a:endParaRPr lang="pt-PT" sz="2000" b="1" dirty="0" smtClean="0"/>
          </a:p>
          <a:p>
            <a:pPr algn="just">
              <a:buFont typeface="Arial" pitchFamily="34" charset="0"/>
              <a:buChar char="•"/>
            </a:pPr>
            <a:r>
              <a:rPr lang="pt-PT" sz="2000" b="1" dirty="0" smtClean="0"/>
              <a:t>Em</a:t>
            </a:r>
            <a:r>
              <a:rPr lang="pt-PT" sz="2000" b="1" dirty="0"/>
              <a:t> 2006, nos Campeonatos Europeus de piscina longa em Budapeste, este atleta alcançou as meias finais dos 50m mariposa com um tempo de (24.05), bem como o acesso à final, um 9º lugar no ranking europeu e um novo recorde nacional absoluto.</a:t>
            </a:r>
          </a:p>
          <a:p>
            <a:pPr marL="0" indent="0">
              <a:buNone/>
            </a:pP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xmlns="" val="168917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60839" cy="1202485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pt-PT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pt-PT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pt-PT" b="1" dirty="0" smtClean="0"/>
              <a:t>Melhores resultados obtidos</a:t>
            </a:r>
            <a:r>
              <a:rPr lang="pt-PT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/>
            </a:r>
            <a:br>
              <a:rPr lang="pt-PT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</a:br>
            <a:endParaRPr lang="pt-PT" sz="36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99592" y="1628800"/>
            <a:ext cx="3123869" cy="409876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PT" sz="48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Campeonatos </a:t>
            </a:r>
            <a:r>
              <a:rPr lang="pt-PT" sz="48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 Europa de Piscina </a:t>
            </a:r>
            <a:r>
              <a:rPr lang="pt-PT" sz="48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Longa</a:t>
            </a:r>
            <a:r>
              <a:rPr lang="pt-PT" sz="4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pt-PT" sz="4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pt-PT" sz="4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pt-PT" sz="4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2002 </a:t>
            </a:r>
            <a:r>
              <a:rPr lang="pt-PT" sz="4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(Berlim)</a:t>
            </a:r>
          </a:p>
          <a:p>
            <a:pPr lvl="0">
              <a:buFont typeface="Arial" pitchFamily="34" charset="0"/>
              <a:buChar char="•"/>
            </a:pPr>
            <a:endParaRPr lang="pt-PT" sz="4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PT" sz="4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50m </a:t>
            </a:r>
            <a:r>
              <a:rPr lang="pt-PT" sz="4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Mariposa: </a:t>
            </a:r>
            <a:r>
              <a:rPr lang="pt-PT" sz="4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11º Lugar</a:t>
            </a:r>
            <a:r>
              <a:rPr lang="pt-PT" sz="4400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pt-PT" sz="44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(Meias-Finais)</a:t>
            </a:r>
            <a:endParaRPr lang="pt-PT" sz="44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pt-PT" sz="4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100m Mariposa: </a:t>
            </a:r>
            <a:r>
              <a:rPr lang="pt-PT" sz="4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11º Lugar</a:t>
            </a:r>
            <a:r>
              <a:rPr lang="pt-PT" sz="4400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pt-PT" sz="44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(Meias-Finais)</a:t>
            </a:r>
            <a:endParaRPr lang="pt-PT" sz="44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pt-PT" sz="4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200m Mariposa: </a:t>
            </a:r>
            <a:r>
              <a:rPr lang="pt-PT" sz="4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14º Lugar</a:t>
            </a:r>
            <a:r>
              <a:rPr lang="pt-PT" sz="4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pt-PT" sz="44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(Meias-Finais)</a:t>
            </a:r>
            <a:endParaRPr lang="pt-PT" sz="44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buNone/>
            </a:pPr>
            <a:endParaRPr lang="pt-PT" sz="4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buNone/>
            </a:pPr>
            <a:r>
              <a:rPr lang="pt-PT" sz="4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2004</a:t>
            </a:r>
            <a:r>
              <a:rPr lang="pt-PT" sz="4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pt-PT" sz="4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(Madrid)</a:t>
            </a:r>
            <a:endParaRPr lang="pt-PT" sz="4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PT" sz="4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50m Mariposa: </a:t>
            </a:r>
            <a:r>
              <a:rPr lang="pt-PT" sz="4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10º Lugar</a:t>
            </a:r>
            <a:r>
              <a:rPr lang="pt-PT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pt-PT" sz="44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(Meias-Finais)</a:t>
            </a:r>
            <a:endParaRPr lang="pt-PT" sz="4400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buNone/>
            </a:pPr>
            <a:r>
              <a:rPr lang="pt-PT" sz="4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2006</a:t>
            </a:r>
            <a:r>
              <a:rPr lang="pt-PT" sz="4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 (Budapeste)</a:t>
            </a:r>
          </a:p>
          <a:p>
            <a:pPr lvl="0">
              <a:buFont typeface="Arial" pitchFamily="34" charset="0"/>
              <a:buChar char="•"/>
            </a:pPr>
            <a:r>
              <a:rPr lang="pt-PT" sz="4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50m Mariposa: </a:t>
            </a:r>
            <a:r>
              <a:rPr lang="pt-PT" sz="4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8º Lugar</a:t>
            </a:r>
            <a:r>
              <a:rPr lang="pt-PT" sz="4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pt-PT" sz="44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(Finais)</a:t>
            </a:r>
            <a:endParaRPr lang="pt-PT" sz="44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pt-PT" sz="4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100m Mariposa: </a:t>
            </a:r>
            <a:r>
              <a:rPr lang="pt-PT" sz="4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12º Lugar</a:t>
            </a:r>
            <a:r>
              <a:rPr lang="pt-PT" sz="4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pt-PT" sz="44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(Meias-Finais</a:t>
            </a:r>
            <a:r>
              <a:rPr lang="pt-PT" sz="44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pt-PT" sz="4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100m Mariposa: </a:t>
            </a:r>
            <a:r>
              <a:rPr lang="pt-PT" sz="4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6º Lugar</a:t>
            </a:r>
            <a:r>
              <a:rPr lang="pt-PT" sz="4400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pt-PT" sz="44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(Finais</a:t>
            </a:r>
            <a:r>
              <a:rPr lang="pt-PT" sz="44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pt-PT" sz="44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pt-PT" sz="4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pt-PT" sz="44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Ranking </a:t>
            </a:r>
            <a:r>
              <a:rPr lang="pt-PT" sz="44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Mundial</a:t>
            </a:r>
            <a:endParaRPr lang="pt-PT" sz="44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sz="4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pt-PT" sz="4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2006 </a:t>
            </a:r>
            <a:r>
              <a:rPr lang="pt-PT" sz="4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(Piscina de 50 metros)</a:t>
            </a:r>
          </a:p>
          <a:p>
            <a:pPr>
              <a:buFont typeface="Arial" pitchFamily="34" charset="0"/>
              <a:buChar char="•"/>
            </a:pPr>
            <a:r>
              <a:rPr lang="pt-PT" sz="4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50m Mariposa: 19º melhor tempo do ano (24.05)</a:t>
            </a:r>
          </a:p>
          <a:p>
            <a:pPr marL="0" indent="0">
              <a:buNone/>
            </a:pPr>
            <a:r>
              <a:rPr lang="pt-PT" sz="4400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pPr marL="0" indent="0">
              <a:buNone/>
            </a:pPr>
            <a:r>
              <a:rPr lang="pt-PT" sz="4400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pPr>
              <a:buFont typeface="Arial" pitchFamily="34" charset="0"/>
              <a:buChar char="•"/>
            </a:pP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4252122" y="1624743"/>
            <a:ext cx="42501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Jogos </a:t>
            </a:r>
            <a:r>
              <a:rPr lang="pt-PT" sz="12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Olímpicos 2000 </a:t>
            </a:r>
            <a:r>
              <a:rPr lang="pt-PT" sz="12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(Sydney)</a:t>
            </a:r>
          </a:p>
          <a:p>
            <a:r>
              <a:rPr lang="pt-PT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100m Mariposa: 30º Lugar</a:t>
            </a:r>
          </a:p>
          <a:p>
            <a:endParaRPr lang="pt-PT" sz="1200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t-PT" sz="12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2004 </a:t>
            </a:r>
            <a:r>
              <a:rPr lang="pt-PT" sz="12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(Atenas)</a:t>
            </a:r>
          </a:p>
          <a:p>
            <a:r>
              <a:rPr lang="pt-PT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100m Mariposa: 24º Lugar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252122" y="2996952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Ranking Europeu</a:t>
            </a:r>
          </a:p>
          <a:p>
            <a:r>
              <a:rPr lang="pt-PT" sz="12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2006 (Piscina de 50 metros)</a:t>
            </a:r>
          </a:p>
          <a:p>
            <a:endParaRPr lang="pt-PT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t-PT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50m </a:t>
            </a:r>
            <a:r>
              <a:rPr lang="pt-PT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Mariposa: 9º melhor tempo do ano (24.05)</a:t>
            </a:r>
          </a:p>
          <a:p>
            <a:endParaRPr lang="pt-PT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t-PT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100m </a:t>
            </a:r>
            <a:r>
              <a:rPr lang="pt-PT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Mariposa: 21º melhor tempo do ano (53.64)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35134"/>
            <a:ext cx="2378968" cy="1514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911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sz="4000" b="1" dirty="0" smtClean="0"/>
              <a:t>Treinador convidado</a:t>
            </a:r>
            <a:endParaRPr lang="pt-PT" sz="4000" b="1" dirty="0"/>
          </a:p>
        </p:txBody>
      </p:sp>
      <p:graphicFrame>
        <p:nvGraphicFramePr>
          <p:cNvPr id="7" name="Marcador de Posição de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73253087"/>
              </p:ext>
            </p:extLst>
          </p:nvPr>
        </p:nvGraphicFramePr>
        <p:xfrm>
          <a:off x="827584" y="2276870"/>
          <a:ext cx="7323584" cy="3026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230"/>
                <a:gridCol w="5629354"/>
              </a:tblGrid>
              <a:tr h="573689">
                <a:tc gridSpan="2">
                  <a:txBody>
                    <a:bodyPr/>
                    <a:lstStyle/>
                    <a:p>
                      <a:pPr algn="ctr"/>
                      <a:r>
                        <a:rPr lang="pt-PT" b="1" dirty="0" smtClean="0"/>
                        <a:t>Tiago Domingos</a:t>
                      </a:r>
                      <a:endParaRPr lang="pt-PT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722457"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/>
                        <a:t>Profissão</a:t>
                      </a:r>
                      <a:endParaRPr lang="pt-PT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4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/>
                        <a:t>Treinador de</a:t>
                      </a:r>
                      <a:r>
                        <a:rPr lang="pt-PT" sz="1400" b="1" baseline="0" dirty="0" smtClean="0"/>
                        <a:t> Natação e Jogador profissional de Hóquei  </a:t>
                      </a:r>
                      <a:r>
                        <a:rPr lang="pt-PT" sz="1400" b="1" baseline="0" dirty="0" err="1" smtClean="0"/>
                        <a:t>Sub</a:t>
                      </a:r>
                      <a:r>
                        <a:rPr lang="pt-PT" sz="1400" b="1" baseline="0" dirty="0" smtClean="0"/>
                        <a:t> Aquático</a:t>
                      </a:r>
                      <a:endParaRPr lang="pt-PT" sz="1400" b="1" dirty="0" smtClean="0"/>
                    </a:p>
                    <a:p>
                      <a:pPr algn="ctr"/>
                      <a:endParaRPr lang="pt-PT" sz="1400" b="1" dirty="0"/>
                    </a:p>
                  </a:txBody>
                  <a:tcPr anchor="ctr"/>
                </a:tc>
              </a:tr>
              <a:tr h="573689"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/>
                        <a:t>Nacionalidade</a:t>
                      </a:r>
                      <a:endParaRPr lang="pt-PT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/>
                        <a:t>Portuguesa</a:t>
                      </a:r>
                      <a:endParaRPr lang="pt-PT" sz="1400" b="1" dirty="0"/>
                    </a:p>
                  </a:txBody>
                  <a:tcPr anchor="ctr"/>
                </a:tc>
              </a:tr>
              <a:tr h="573689"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/>
                        <a:t>Clube</a:t>
                      </a:r>
                      <a:endParaRPr lang="pt-PT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/>
                        <a:t>Clube Natação</a:t>
                      </a:r>
                      <a:r>
                        <a:rPr lang="pt-PT" sz="1400" b="1" baseline="0" dirty="0" smtClean="0"/>
                        <a:t> da Amadora</a:t>
                      </a:r>
                      <a:endParaRPr lang="pt-PT" sz="1400" b="1" dirty="0"/>
                    </a:p>
                  </a:txBody>
                  <a:tcPr anchor="ctr"/>
                </a:tc>
              </a:tr>
              <a:tr h="573689"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/>
                        <a:t>Idade</a:t>
                      </a:r>
                      <a:endParaRPr lang="pt-PT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/>
                        <a:t>33 anos</a:t>
                      </a:r>
                      <a:endParaRPr lang="pt-PT" sz="14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4379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sz="4000" b="1" dirty="0" smtClean="0"/>
              <a:t>História</a:t>
            </a:r>
            <a:endParaRPr lang="pt-PT" sz="40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27584" y="1772816"/>
            <a:ext cx="6903869" cy="4176464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endParaRPr lang="pt-PT" sz="1600" b="1" dirty="0" smtClean="0"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PT" sz="2000" b="1" dirty="0" smtClean="0">
                <a:latin typeface="Franklin Gothic Book" pitchFamily="34" charset="0"/>
                <a:ea typeface="Verdana" pitchFamily="34" charset="0"/>
                <a:cs typeface="Calibri" pitchFamily="34" charset="0"/>
              </a:rPr>
              <a:t>A </a:t>
            </a:r>
            <a:r>
              <a:rPr lang="pt-PT" sz="2000" b="1" dirty="0">
                <a:latin typeface="Franklin Gothic Book" pitchFamily="34" charset="0"/>
                <a:ea typeface="Verdana" pitchFamily="34" charset="0"/>
                <a:cs typeface="Calibri" pitchFamily="34" charset="0"/>
              </a:rPr>
              <a:t>Natação é </a:t>
            </a:r>
            <a:r>
              <a:rPr lang="pt-BR" sz="2000" b="1" dirty="0">
                <a:latin typeface="Franklin Gothic Book" pitchFamily="34" charset="0"/>
                <a:ea typeface="Verdana" pitchFamily="34" charset="0"/>
                <a:cs typeface="Calibri" pitchFamily="34" charset="0"/>
              </a:rPr>
              <a:t>uma atividade física praticada na água</a:t>
            </a:r>
            <a:r>
              <a:rPr lang="pt-PT" sz="2000" b="1" dirty="0">
                <a:latin typeface="Franklin Gothic Book" pitchFamily="34" charset="0"/>
                <a:ea typeface="Verdana" pitchFamily="34" charset="0"/>
                <a:cs typeface="Calibri" pitchFamily="34" charset="0"/>
              </a:rPr>
              <a:t> e é conhecida desde a pré-história. </a:t>
            </a:r>
            <a:r>
              <a:rPr lang="pt-PT" sz="2000" b="1" dirty="0" smtClean="0">
                <a:latin typeface="Franklin Gothic Book" pitchFamily="34" charset="0"/>
                <a:ea typeface="Verdana" pitchFamily="34" charset="0"/>
                <a:cs typeface="Calibri" pitchFamily="34" charset="0"/>
              </a:rPr>
              <a:t>A</a:t>
            </a:r>
            <a:r>
              <a:rPr lang="pt-PT" sz="2000" b="1" dirty="0">
                <a:latin typeface="Franklin Gothic Book" pitchFamily="34" charset="0"/>
                <a:ea typeface="Verdana" pitchFamily="34" charset="0"/>
                <a:cs typeface="Calibri" pitchFamily="34" charset="0"/>
              </a:rPr>
              <a:t> natação </a:t>
            </a:r>
            <a:r>
              <a:rPr lang="pt-PT" sz="2000" b="1" dirty="0" smtClean="0">
                <a:latin typeface="Franklin Gothic Book" pitchFamily="34" charset="0"/>
                <a:ea typeface="Verdana" pitchFamily="34" charset="0"/>
                <a:cs typeface="Calibri" pitchFamily="34" charset="0"/>
              </a:rPr>
              <a:t>de competição</a:t>
            </a:r>
            <a:r>
              <a:rPr lang="pt-PT" sz="2000" b="1" dirty="0">
                <a:latin typeface="Franklin Gothic Book" pitchFamily="34" charset="0"/>
                <a:ea typeface="Verdana" pitchFamily="34" charset="0"/>
                <a:cs typeface="Calibri" pitchFamily="34" charset="0"/>
              </a:rPr>
              <a:t> na Europa começou por volta do ano de 1800, </a:t>
            </a:r>
            <a:r>
              <a:rPr lang="pt-PT" sz="2000" b="1" dirty="0" smtClean="0">
                <a:latin typeface="Franklin Gothic Book" pitchFamily="34" charset="0"/>
                <a:ea typeface="Verdana" pitchFamily="34" charset="0"/>
                <a:cs typeface="Calibri" pitchFamily="34" charset="0"/>
              </a:rPr>
              <a:t>onde a maioria utilizava </a:t>
            </a:r>
            <a:r>
              <a:rPr lang="pt-PT" sz="2000" b="1" dirty="0">
                <a:latin typeface="Franklin Gothic Book" pitchFamily="34" charset="0"/>
                <a:ea typeface="Verdana" pitchFamily="34" charset="0"/>
                <a:cs typeface="Calibri" pitchFamily="34" charset="0"/>
              </a:rPr>
              <a:t>o estilo bruços. A natação fez parte dos primeiros Jogos Olímpicos da Era Moderna em 1896, em Atenas. Finalmente em 1902, Richard </a:t>
            </a:r>
            <a:r>
              <a:rPr lang="pt-PT" sz="2000" b="1" dirty="0" err="1">
                <a:latin typeface="Franklin Gothic Book" pitchFamily="34" charset="0"/>
                <a:ea typeface="Verdana" pitchFamily="34" charset="0"/>
                <a:cs typeface="Calibri" pitchFamily="34" charset="0"/>
              </a:rPr>
              <a:t>Cavill</a:t>
            </a:r>
            <a:r>
              <a:rPr lang="pt-PT" sz="2000" b="1" dirty="0">
                <a:latin typeface="Franklin Gothic Book" pitchFamily="34" charset="0"/>
                <a:ea typeface="Verdana" pitchFamily="34" charset="0"/>
                <a:cs typeface="Calibri" pitchFamily="34" charset="0"/>
              </a:rPr>
              <a:t> introduziu o estilo </a:t>
            </a:r>
            <a:r>
              <a:rPr lang="pt-PT" sz="2000" b="1" dirty="0" smtClean="0">
                <a:latin typeface="Franklin Gothic Book" pitchFamily="34" charset="0"/>
                <a:ea typeface="Verdana" pitchFamily="34" charset="0"/>
                <a:cs typeface="Calibri" pitchFamily="34" charset="0"/>
              </a:rPr>
              <a:t>crawl (livres). </a:t>
            </a:r>
            <a:r>
              <a:rPr lang="pt-PT" sz="2000" b="1" dirty="0">
                <a:latin typeface="Franklin Gothic Book" pitchFamily="34" charset="0"/>
                <a:ea typeface="Verdana" pitchFamily="34" charset="0"/>
                <a:cs typeface="Calibri" pitchFamily="34" charset="0"/>
              </a:rPr>
              <a:t>O estilo mariposa foi desenvolvido na década de 1930, que no início surgiu como uma variante do estilo de bruços, até que foi aceite como um estilo distinto, em 1952</a:t>
            </a:r>
            <a:r>
              <a:rPr lang="pt-PT" sz="2000" b="1" dirty="0" smtClean="0">
                <a:latin typeface="Franklin Gothic Book" pitchFamily="34" charset="0"/>
                <a:ea typeface="Verdana" pitchFamily="34" charset="0"/>
                <a:cs typeface="Calibri" pitchFamily="34" charset="0"/>
              </a:rPr>
              <a:t>.</a:t>
            </a:r>
            <a:r>
              <a:rPr lang="pt-BR" sz="2000" b="1" dirty="0">
                <a:latin typeface="Franklin Gothic Book" pitchFamily="34" charset="0"/>
                <a:ea typeface="Verdana" pitchFamily="34" charset="0"/>
                <a:cs typeface="Calibri" pitchFamily="34" charset="0"/>
              </a:rPr>
              <a:t> Na Grécia Antiga, esta atividade já era praticada por ser benéfica ao corpo humano. </a:t>
            </a:r>
            <a:endParaRPr lang="pt-PT" sz="2000" b="1" dirty="0">
              <a:latin typeface="Franklin Gothic Book" pitchFamily="34" charset="0"/>
              <a:ea typeface="Verdana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291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000" b="1" dirty="0" smtClean="0"/>
              <a:t>Regras</a:t>
            </a:r>
            <a:endParaRPr lang="pt-PT" sz="40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99592" y="2132855"/>
            <a:ext cx="7272808" cy="4032449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PT" sz="1800" b="1" dirty="0"/>
              <a:t>O atleta pode ser desclassificado em várias situações. Uma delas é quando faz falsa partida duas vezes. Outra das situações é quando não põe nenhuma parte do corpo na parede da piscina durante a viragem e quando nos estilos de mariposa e bruços não bate com as duas mãos simultaneamente na parede da piscina. A última acontece quando, no estilo de bruços, se bate as pernas duas vezes simultaneamente como se estivesse a nadar crawl, durante a partida ou a viragem.</a:t>
            </a:r>
          </a:p>
          <a:p>
            <a:pPr algn="just">
              <a:buFont typeface="Arial" pitchFamily="34" charset="0"/>
              <a:buChar char="•"/>
            </a:pPr>
            <a:endParaRPr lang="pt-PT" sz="1800" b="1" dirty="0" smtClean="0"/>
          </a:p>
          <a:p>
            <a:pPr algn="just">
              <a:buFont typeface="Arial" pitchFamily="34" charset="0"/>
              <a:buChar char="•"/>
            </a:pPr>
            <a:r>
              <a:rPr lang="pt-PT" sz="1800" b="1" dirty="0" smtClean="0"/>
              <a:t>Durante </a:t>
            </a:r>
            <a:r>
              <a:rPr lang="pt-PT" sz="1800" b="1" dirty="0"/>
              <a:t>as estafetas, o atleta que espera que o seu colega termine o percurso dele, não pode saltar para a piscina antes do colega anterior tocar na parede da piscina, caso contrário a equipa é eliminada automaticamente.</a:t>
            </a:r>
          </a:p>
          <a:p>
            <a:pPr>
              <a:buFont typeface="Arial" pitchFamily="34" charset="0"/>
              <a:buChar char="•"/>
            </a:pPr>
            <a:endParaRPr lang="pt-PT" sz="1800" dirty="0"/>
          </a:p>
        </p:txBody>
      </p:sp>
    </p:spTree>
    <p:extLst>
      <p:ext uri="{BB962C8B-B14F-4D97-AF65-F5344CB8AC3E}">
        <p14:creationId xmlns:p14="http://schemas.microsoft.com/office/powerpoint/2010/main" xmlns="" val="428859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finete">
  <a:themeElements>
    <a:clrScheme name="Alfinet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Alfinet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lfine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1167</TotalTime>
  <Words>761</Words>
  <Application>Microsoft Office PowerPoint</Application>
  <PresentationFormat>Apresentação na tela (4:3)</PresentationFormat>
  <Paragraphs>145</Paragraphs>
  <Slides>18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Alfinete</vt:lpstr>
      <vt:lpstr>  Workshop de Natação</vt:lpstr>
      <vt:lpstr>Índice</vt:lpstr>
      <vt:lpstr>Introdução</vt:lpstr>
      <vt:lpstr>Biografia do Atleta</vt:lpstr>
      <vt:lpstr>Destaques da sua carreira </vt:lpstr>
      <vt:lpstr> Melhores resultados obtidos </vt:lpstr>
      <vt:lpstr>Treinador convidado</vt:lpstr>
      <vt:lpstr>História</vt:lpstr>
      <vt:lpstr>Regras</vt:lpstr>
      <vt:lpstr> Benefícios </vt:lpstr>
      <vt:lpstr> Estilos e viragens </vt:lpstr>
      <vt:lpstr> Modalidades </vt:lpstr>
      <vt:lpstr>Principais competições da Fina</vt:lpstr>
      <vt:lpstr> Os recordes realizados em Londres: </vt:lpstr>
      <vt:lpstr> Materiais/equipamentos para a natação e os seus custos </vt:lpstr>
      <vt:lpstr>Conclusão</vt:lpstr>
      <vt:lpstr>Questões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de Natação</dc:title>
  <dc:creator>TOSHIBA</dc:creator>
  <cp:lastModifiedBy>Tatiana</cp:lastModifiedBy>
  <cp:revision>76</cp:revision>
  <dcterms:created xsi:type="dcterms:W3CDTF">2012-09-27T17:24:30Z</dcterms:created>
  <dcterms:modified xsi:type="dcterms:W3CDTF">2012-11-06T12:14:59Z</dcterms:modified>
</cp:coreProperties>
</file>